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9" r:id="rId4"/>
    <p:sldId id="317" r:id="rId5"/>
    <p:sldId id="318" r:id="rId6"/>
    <p:sldId id="319" r:id="rId7"/>
    <p:sldId id="320" r:id="rId8"/>
    <p:sldId id="287" r:id="rId9"/>
    <p:sldId id="308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266" r:id="rId19"/>
    <p:sldId id="329" r:id="rId20"/>
    <p:sldId id="330" r:id="rId21"/>
    <p:sldId id="331" r:id="rId22"/>
    <p:sldId id="33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6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79E55-448B-1141-AC51-D59351CC502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120FF-C600-4547-BF39-5D93A52D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1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5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EF18D-01D2-EC41-AE34-22711739C31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2B4F7-87E0-0644-BB06-374CFD36D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5742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Lesson 03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Code Generation and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812" y="4266137"/>
            <a:ext cx="7216007" cy="20310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Dr. David J. Coe</a:t>
            </a:r>
          </a:p>
          <a:p>
            <a:r>
              <a:rPr lang="en-US" dirty="0"/>
              <a:t>Electrical and Computer Engineering Department</a:t>
            </a:r>
          </a:p>
          <a:p>
            <a:r>
              <a:rPr lang="en-US" dirty="0"/>
              <a:t>University of Alabama in Huntsville</a:t>
            </a:r>
          </a:p>
          <a:p>
            <a:r>
              <a:rPr lang="en-US" dirty="0" err="1"/>
              <a:t>coed@uah.edu</a:t>
            </a: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16" y="22542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2DC71-EB5D-424B-B0DB-3FB798144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2" t="12234" r="8832" b="9013"/>
          <a:stretch/>
        </p:blipFill>
        <p:spPr>
          <a:xfrm>
            <a:off x="771896" y="1045029"/>
            <a:ext cx="7391626" cy="488905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5BE9ECCF-B6EE-3443-B481-F10EEA88CBF3}"/>
              </a:ext>
            </a:extLst>
          </p:cNvPr>
          <p:cNvSpPr/>
          <p:nvPr/>
        </p:nvSpPr>
        <p:spPr>
          <a:xfrm>
            <a:off x="4702124" y="2892236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1459364" y="6020934"/>
            <a:ext cx="584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browser to access </a:t>
            </a:r>
            <a:r>
              <a:rPr lang="en-US" dirty="0" err="1"/>
              <a:t>OpenPLC</a:t>
            </a:r>
            <a:r>
              <a:rPr lang="en-US" dirty="0"/>
              <a:t> server on physical hardware</a:t>
            </a:r>
          </a:p>
          <a:p>
            <a:r>
              <a:rPr lang="en-US" dirty="0"/>
              <a:t>A different program is currently loaded and ready to execute</a:t>
            </a:r>
          </a:p>
        </p:txBody>
      </p:sp>
    </p:spTree>
    <p:extLst>
      <p:ext uri="{BB962C8B-B14F-4D97-AF65-F5344CB8AC3E}">
        <p14:creationId xmlns:p14="http://schemas.microsoft.com/office/powerpoint/2010/main" val="301607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- 2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2594071" y="6064362"/>
            <a:ext cx="39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</a:t>
            </a:r>
            <a:r>
              <a:rPr lang="en-US" b="1" dirty="0"/>
              <a:t>Programs</a:t>
            </a:r>
            <a:r>
              <a:rPr lang="en-US" dirty="0"/>
              <a:t> tab to select </a:t>
            </a:r>
            <a:r>
              <a:rPr lang="en-US" b="1" dirty="0"/>
              <a:t>Choose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83C05-4DDE-714E-8020-B371BEB3F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3" t="13065" r="8571" b="8805"/>
          <a:stretch/>
        </p:blipFill>
        <p:spPr>
          <a:xfrm>
            <a:off x="738093" y="1012768"/>
            <a:ext cx="7645444" cy="500816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DCE2AF1-25B9-7A4B-A6F5-D79ED8AEF15A}"/>
              </a:ext>
            </a:extLst>
          </p:cNvPr>
          <p:cNvSpPr/>
          <p:nvPr/>
        </p:nvSpPr>
        <p:spPr>
          <a:xfrm>
            <a:off x="2695699" y="5782037"/>
            <a:ext cx="320633" cy="17678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1334007" y="6067100"/>
            <a:ext cx="610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file system and select new program to upload</a:t>
            </a:r>
          </a:p>
          <a:p>
            <a:r>
              <a:rPr lang="en-US" dirty="0"/>
              <a:t>Hit </a:t>
            </a:r>
            <a:r>
              <a:rPr lang="en-US" b="1" dirty="0"/>
              <a:t>Upload Program</a:t>
            </a:r>
            <a:r>
              <a:rPr lang="en-US" dirty="0"/>
              <a:t> to initiate file transfer to physical </a:t>
            </a:r>
            <a:r>
              <a:rPr lang="en-US" dirty="0" err="1"/>
              <a:t>OpenPLC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AF5CA-D6DF-1341-8B80-AF1CA9213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4" t="12651" r="8572" b="9428"/>
          <a:stretch/>
        </p:blipFill>
        <p:spPr>
          <a:xfrm>
            <a:off x="782493" y="1064326"/>
            <a:ext cx="7600783" cy="49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70222-413D-6B45-BB90-CDE2B3FD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3" t="12857" r="8442" b="8597"/>
          <a:stretch/>
        </p:blipFill>
        <p:spPr>
          <a:xfrm>
            <a:off x="855022" y="1015173"/>
            <a:ext cx="7495477" cy="4918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- 4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5BE9ECCF-B6EE-3443-B481-F10EEA88CBF3}"/>
              </a:ext>
            </a:extLst>
          </p:cNvPr>
          <p:cNvSpPr/>
          <p:nvPr/>
        </p:nvSpPr>
        <p:spPr>
          <a:xfrm>
            <a:off x="6614051" y="5611684"/>
            <a:ext cx="320309" cy="158676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737051" y="6067100"/>
            <a:ext cx="657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project name and description</a:t>
            </a:r>
          </a:p>
          <a:p>
            <a:r>
              <a:rPr lang="en-US" dirty="0"/>
              <a:t>Scroll down and hit </a:t>
            </a:r>
            <a:r>
              <a:rPr lang="en-US" b="1" dirty="0"/>
              <a:t>Upload Program</a:t>
            </a:r>
            <a:r>
              <a:rPr lang="en-US" dirty="0"/>
              <a:t> to initiate program compilation</a:t>
            </a:r>
          </a:p>
        </p:txBody>
      </p:sp>
    </p:spTree>
    <p:extLst>
      <p:ext uri="{BB962C8B-B14F-4D97-AF65-F5344CB8AC3E}">
        <p14:creationId xmlns:p14="http://schemas.microsoft.com/office/powerpoint/2010/main" val="393063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9853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- 5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1462650" y="6067100"/>
            <a:ext cx="591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text version of program now compiled into C code</a:t>
            </a:r>
          </a:p>
          <a:p>
            <a:r>
              <a:rPr lang="en-US" dirty="0"/>
              <a:t>C code compiled into a binary executable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DA845-B878-7544-91B9-4C46D39B0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4" t="12327" r="8572" b="8494"/>
          <a:stretch/>
        </p:blipFill>
        <p:spPr>
          <a:xfrm>
            <a:off x="820177" y="985335"/>
            <a:ext cx="7480674" cy="49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0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9853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- 6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1453144" y="5934079"/>
            <a:ext cx="5855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binary program now loaded into physical </a:t>
            </a:r>
            <a:r>
              <a:rPr lang="en-US" dirty="0" err="1"/>
              <a:t>OpenPLC</a:t>
            </a:r>
            <a:endParaRPr lang="en-US" dirty="0"/>
          </a:p>
          <a:p>
            <a:r>
              <a:rPr lang="en-US" dirty="0"/>
              <a:t>Hit </a:t>
            </a:r>
            <a:r>
              <a:rPr lang="en-US" b="1" dirty="0"/>
              <a:t>Start PLC</a:t>
            </a:r>
            <a:r>
              <a:rPr lang="en-US" dirty="0"/>
              <a:t> to execute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293B0-8E8D-F945-BE63-5D31A9202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2" t="12026" r="8572" b="8597"/>
          <a:stretch/>
        </p:blipFill>
        <p:spPr>
          <a:xfrm>
            <a:off x="956354" y="985333"/>
            <a:ext cx="7196925" cy="47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0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9853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- 7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1374982" y="6067100"/>
            <a:ext cx="5933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binary program now executing on physical </a:t>
            </a:r>
            <a:r>
              <a:rPr lang="en-US" dirty="0" err="1"/>
              <a:t>OpenPLC</a:t>
            </a:r>
            <a:endParaRPr lang="en-US" dirty="0"/>
          </a:p>
          <a:p>
            <a:r>
              <a:rPr lang="en-US" dirty="0"/>
              <a:t>Hit </a:t>
            </a:r>
            <a:r>
              <a:rPr lang="en-US" b="1" dirty="0"/>
              <a:t>Stop PLC</a:t>
            </a:r>
            <a:r>
              <a:rPr lang="en-US" dirty="0"/>
              <a:t> to terminate program execution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07D60-E5B0-9F40-B66A-5E4A4D0A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3" t="12026" r="8570" b="8597"/>
          <a:stretch/>
        </p:blipFill>
        <p:spPr>
          <a:xfrm>
            <a:off x="665019" y="878772"/>
            <a:ext cx="7582960" cy="50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6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107D60-E5B0-9F40-B66A-5E4A4D0AE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7" t="28622" r="10265" b="10778"/>
          <a:stretch/>
        </p:blipFill>
        <p:spPr>
          <a:xfrm>
            <a:off x="1030597" y="624343"/>
            <a:ext cx="6890243" cy="4805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9853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 Deployment to </a:t>
            </a:r>
            <a:r>
              <a:rPr lang="en-US" b="1" dirty="0" err="1">
                <a:solidFill>
                  <a:srgbClr val="C00000"/>
                </a:solidFill>
              </a:rPr>
              <a:t>OpenPLC</a:t>
            </a:r>
            <a:r>
              <a:rPr lang="en-US" b="1" dirty="0">
                <a:solidFill>
                  <a:srgbClr val="C00000"/>
                </a:solidFill>
              </a:rPr>
              <a:t> - 8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3AAE-F68B-3F43-ADA4-387E5C0BCDE3}"/>
              </a:ext>
            </a:extLst>
          </p:cNvPr>
          <p:cNvSpPr txBox="1"/>
          <p:nvPr/>
        </p:nvSpPr>
        <p:spPr>
          <a:xfrm>
            <a:off x="1030597" y="5597782"/>
            <a:ext cx="6913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Modbus is a legacy serial point-to-point PLC communication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Modbus TCP wraps legacy Modbus packet in TCP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 502 is default port for Modbus TCP communications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4F4F1360-F439-314A-A160-4FFFA87150F6}"/>
              </a:ext>
            </a:extLst>
          </p:cNvPr>
          <p:cNvSpPr/>
          <p:nvPr/>
        </p:nvSpPr>
        <p:spPr>
          <a:xfrm>
            <a:off x="4987132" y="4982294"/>
            <a:ext cx="320309" cy="158676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6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Suggested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OpenPLC</a:t>
            </a:r>
            <a:r>
              <a:rPr lang="en-US" dirty="0"/>
              <a:t> Project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Tommy Morris – Six SCADA Modules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clark.center</a:t>
            </a:r>
            <a:r>
              <a:rPr lang="en-US" dirty="0"/>
              <a:t>/details/</a:t>
            </a:r>
            <a:r>
              <a:rPr lang="en-US" dirty="0" err="1"/>
              <a:t>tommy_morris</a:t>
            </a:r>
            <a:r>
              <a:rPr lang="en-US" dirty="0"/>
              <a:t>/Six%20SCADA%20Modules </a:t>
            </a:r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0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Hands-On Laboratory Exercise #3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4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  <a:p>
            <a:r>
              <a:rPr lang="en-US" dirty="0"/>
              <a:t>Code Deployment</a:t>
            </a:r>
          </a:p>
          <a:p>
            <a:r>
              <a:rPr lang="en-US" dirty="0"/>
              <a:t>Suggested Reading</a:t>
            </a:r>
          </a:p>
          <a:p>
            <a:r>
              <a:rPr lang="en-US" dirty="0"/>
              <a:t>Hands-On Laboratory Exercise #3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4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#3 Instructions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Learn how to use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 </a:t>
            </a:r>
            <a:r>
              <a:rPr lang="en-US" dirty="0"/>
              <a:t>to generate structured text implementation of the First Project Ladder Logic program</a:t>
            </a:r>
          </a:p>
          <a:p>
            <a:pPr lvl="1"/>
            <a:r>
              <a:rPr lang="en-US" dirty="0"/>
              <a:t>Learn how to deploy the generated structured text program to the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runtime</a:t>
            </a:r>
          </a:p>
          <a:p>
            <a:pPr lvl="1"/>
            <a:r>
              <a:rPr lang="en-US" dirty="0"/>
              <a:t>Learn how to execute the compiled structured text program on the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runtime</a:t>
            </a:r>
          </a:p>
          <a:p>
            <a:pPr marL="457200" lvl="1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#3 Instructions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2" y="1520688"/>
            <a:ext cx="8580784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 </a:t>
            </a:r>
            <a:r>
              <a:rPr lang="en-US" dirty="0"/>
              <a:t>to simulate the </a:t>
            </a:r>
            <a:r>
              <a:rPr lang="en-US" b="1" i="1" dirty="0"/>
              <a:t>First Project </a:t>
            </a:r>
            <a:r>
              <a:rPr lang="en-US" dirty="0"/>
              <a:t>Ladder Logic as described at the URL</a:t>
            </a:r>
          </a:p>
          <a:p>
            <a:pPr marL="0" indent="0">
              <a:buNone/>
            </a:pPr>
            <a:r>
              <a:rPr lang="en-US" sz="2400" dirty="0"/>
              <a:t>     https://</a:t>
            </a:r>
            <a:r>
              <a:rPr lang="en-US" sz="2400" dirty="0" err="1"/>
              <a:t>www.openplcproject.com</a:t>
            </a:r>
            <a:r>
              <a:rPr lang="en-US" sz="2400" dirty="0"/>
              <a:t>/reference-your-first-project</a:t>
            </a:r>
          </a:p>
          <a:p>
            <a:r>
              <a:rPr lang="en-US" dirty="0"/>
              <a:t>Use the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Editor </a:t>
            </a:r>
            <a:r>
              <a:rPr lang="en-US" dirty="0"/>
              <a:t>code generation button to generate the structured text program from your ladder logic program</a:t>
            </a:r>
          </a:p>
          <a:p>
            <a:r>
              <a:rPr lang="en-US" dirty="0"/>
              <a:t>Configure your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runtime </a:t>
            </a:r>
            <a:r>
              <a:rPr lang="en-US" dirty="0"/>
              <a:t>instance</a:t>
            </a:r>
          </a:p>
          <a:p>
            <a:r>
              <a:rPr lang="en-US" dirty="0"/>
              <a:t>Use the browser to access your </a:t>
            </a:r>
            <a:r>
              <a:rPr lang="en-US" b="1" dirty="0" err="1">
                <a:solidFill>
                  <a:srgbClr val="0070C0"/>
                </a:solidFill>
              </a:rPr>
              <a:t>OpenPLC</a:t>
            </a:r>
            <a:r>
              <a:rPr lang="en-US" b="1" dirty="0">
                <a:solidFill>
                  <a:srgbClr val="0070C0"/>
                </a:solidFill>
              </a:rPr>
              <a:t> runtime </a:t>
            </a:r>
            <a:r>
              <a:rPr lang="en-US" dirty="0"/>
              <a:t>instance and upload the structured text program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AF7B-5C9F-1C40-AE96-EF580E7A0983}"/>
              </a:ext>
            </a:extLst>
          </p:cNvPr>
          <p:cNvSpPr txBox="1"/>
          <p:nvPr/>
        </p:nvSpPr>
        <p:spPr>
          <a:xfrm>
            <a:off x="92765" y="6390266"/>
            <a:ext cx="596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www.openplcproject.com</a:t>
            </a:r>
            <a:r>
              <a:rPr lang="en-US" dirty="0"/>
              <a:t>/reference-your-first-project</a:t>
            </a:r>
          </a:p>
        </p:txBody>
      </p:sp>
    </p:spTree>
    <p:extLst>
      <p:ext uri="{BB962C8B-B14F-4D97-AF65-F5344CB8AC3E}">
        <p14:creationId xmlns:p14="http://schemas.microsoft.com/office/powerpoint/2010/main" val="65624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Laboratory Exercise #3 Instructions - 3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261" cy="4525963"/>
          </a:xfrm>
        </p:spPr>
        <p:txBody>
          <a:bodyPr>
            <a:normAutofit/>
          </a:bodyPr>
          <a:lstStyle/>
          <a:p>
            <a:r>
              <a:rPr lang="en-US" dirty="0"/>
              <a:t>Sample Deliverables</a:t>
            </a:r>
          </a:p>
          <a:p>
            <a:pPr lvl="1"/>
            <a:r>
              <a:rPr lang="en-US" dirty="0"/>
              <a:t>Zip file of entire project directory including structured text code</a:t>
            </a:r>
          </a:p>
          <a:p>
            <a:pPr lvl="1"/>
            <a:r>
              <a:rPr lang="en-US" dirty="0"/>
              <a:t>Screenshots of ladder logic and structured text programs</a:t>
            </a:r>
          </a:p>
          <a:p>
            <a:pPr lvl="1"/>
            <a:r>
              <a:rPr lang="en-US" dirty="0"/>
              <a:t>Screenshots of </a:t>
            </a:r>
            <a:r>
              <a:rPr lang="en-US" dirty="0" err="1"/>
              <a:t>OpenPLC</a:t>
            </a:r>
            <a:r>
              <a:rPr lang="en-US" dirty="0"/>
              <a:t> runtime showing successful compilation of structured text program</a:t>
            </a:r>
          </a:p>
          <a:p>
            <a:pPr lvl="1"/>
            <a:r>
              <a:rPr lang="en-US" dirty="0"/>
              <a:t>Screenshots of </a:t>
            </a:r>
            <a:r>
              <a:rPr lang="en-US" dirty="0" err="1"/>
              <a:t>OpenPLC</a:t>
            </a:r>
            <a:r>
              <a:rPr lang="en-US" dirty="0"/>
              <a:t> runtime showing execution of fully </a:t>
            </a:r>
            <a:r>
              <a:rPr lang="en-US"/>
              <a:t>compiled program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Code Generation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9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Generate Structured Text - 1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0D05EE-AE5D-544E-9089-6C4073D48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" t="10326" r="3453" b="11318"/>
          <a:stretch/>
        </p:blipFill>
        <p:spPr>
          <a:xfrm>
            <a:off x="337457" y="1239287"/>
            <a:ext cx="8324732" cy="4704521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71D50914-7FC0-C540-83DD-E8E49FEA5557}"/>
              </a:ext>
            </a:extLst>
          </p:cNvPr>
          <p:cNvSpPr/>
          <p:nvPr/>
        </p:nvSpPr>
        <p:spPr>
          <a:xfrm>
            <a:off x="3736074" y="1181161"/>
            <a:ext cx="265044" cy="4472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63DE6-1B5C-064A-9885-0837FAAD98B1}"/>
              </a:ext>
            </a:extLst>
          </p:cNvPr>
          <p:cNvSpPr txBox="1"/>
          <p:nvPr/>
        </p:nvSpPr>
        <p:spPr>
          <a:xfrm>
            <a:off x="2245386" y="6001934"/>
            <a:ext cx="469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Locate code generation menu button on toolbar</a:t>
            </a:r>
          </a:p>
        </p:txBody>
      </p:sp>
    </p:spTree>
    <p:extLst>
      <p:ext uri="{BB962C8B-B14F-4D97-AF65-F5344CB8AC3E}">
        <p14:creationId xmlns:p14="http://schemas.microsoft.com/office/powerpoint/2010/main" val="15889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Generate Structured Text - 2 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BE4DAE-8865-2A4A-B13E-62DED958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2" t="22208" r="15715" b="18779"/>
          <a:stretch/>
        </p:blipFill>
        <p:spPr>
          <a:xfrm>
            <a:off x="648082" y="1343089"/>
            <a:ext cx="7869606" cy="4390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A35D91-8E89-5C43-AB8C-F5764094FC16}"/>
              </a:ext>
            </a:extLst>
          </p:cNvPr>
          <p:cNvSpPr txBox="1"/>
          <p:nvPr/>
        </p:nvSpPr>
        <p:spPr>
          <a:xfrm>
            <a:off x="2601646" y="6020934"/>
            <a:ext cx="37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code generation menu button</a:t>
            </a:r>
          </a:p>
        </p:txBody>
      </p:sp>
    </p:spTree>
    <p:extLst>
      <p:ext uri="{BB962C8B-B14F-4D97-AF65-F5344CB8AC3E}">
        <p14:creationId xmlns:p14="http://schemas.microsoft.com/office/powerpoint/2010/main" val="334956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Generate Structured Text - 3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D75B9-C23D-F64B-BBC2-9AEDD4C0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2" t="15766" r="16494" b="18987"/>
          <a:stretch/>
        </p:blipFill>
        <p:spPr>
          <a:xfrm>
            <a:off x="558139" y="1056903"/>
            <a:ext cx="7643473" cy="4762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505E0-88CC-7B47-8A8C-8431D149AD3C}"/>
              </a:ext>
            </a:extLst>
          </p:cNvPr>
          <p:cNvSpPr txBox="1"/>
          <p:nvPr/>
        </p:nvSpPr>
        <p:spPr>
          <a:xfrm>
            <a:off x="2066307" y="5934079"/>
            <a:ext cx="462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location to save code and enter filename</a:t>
            </a:r>
          </a:p>
        </p:txBody>
      </p:sp>
    </p:spTree>
    <p:extLst>
      <p:ext uri="{BB962C8B-B14F-4D97-AF65-F5344CB8AC3E}">
        <p14:creationId xmlns:p14="http://schemas.microsoft.com/office/powerpoint/2010/main" val="66822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Generate Structured Text - 4 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505E0-88CC-7B47-8A8C-8431D149AD3C}"/>
              </a:ext>
            </a:extLst>
          </p:cNvPr>
          <p:cNvSpPr txBox="1"/>
          <p:nvPr/>
        </p:nvSpPr>
        <p:spPr>
          <a:xfrm>
            <a:off x="1870667" y="5835493"/>
            <a:ext cx="542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Ladder Logic translated successfully into Structured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73FF3-FDC5-CC4B-B5BF-739F50E2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2" t="22416" r="16234" b="18779"/>
          <a:stretch/>
        </p:blipFill>
        <p:spPr>
          <a:xfrm>
            <a:off x="680725" y="1343089"/>
            <a:ext cx="7804319" cy="4390901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7B3E823C-C67D-A946-AF75-0A7746C0E745}"/>
              </a:ext>
            </a:extLst>
          </p:cNvPr>
          <p:cNvSpPr/>
          <p:nvPr/>
        </p:nvSpPr>
        <p:spPr>
          <a:xfrm>
            <a:off x="4582884" y="5421681"/>
            <a:ext cx="320309" cy="1586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0"/>
            <a:ext cx="8490857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Ladder Logic versus Structured Text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15FC7-92E7-AF49-8F0F-3BC97DC5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1" y="2960914"/>
            <a:ext cx="44831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AB0-0CD5-174F-8713-563C2C9C2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1" t="52265" r="24056" b="16929"/>
          <a:stretch/>
        </p:blipFill>
        <p:spPr>
          <a:xfrm>
            <a:off x="1832758" y="1023258"/>
            <a:ext cx="5221186" cy="17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39" y="263352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Code Deployment</a:t>
            </a:r>
          </a:p>
        </p:txBody>
      </p:sp>
      <p:pic>
        <p:nvPicPr>
          <p:cNvPr id="4" name="Picture 3" descr="new-uah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5934079"/>
            <a:ext cx="1824750" cy="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494</Words>
  <Application>Microsoft Macintosh PowerPoint</Application>
  <PresentationFormat>On-screen Show (4:3)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Lesson 03 Code Generation and Deployment to OpenPLC</vt:lpstr>
      <vt:lpstr>Outline</vt:lpstr>
      <vt:lpstr>Code Generation</vt:lpstr>
      <vt:lpstr>Generate Structured Text - 1</vt:lpstr>
      <vt:lpstr>Generate Structured Text - 2 </vt:lpstr>
      <vt:lpstr>Generate Structured Text - 3</vt:lpstr>
      <vt:lpstr>Generate Structured Text - 4 </vt:lpstr>
      <vt:lpstr>Ladder Logic versus Structured Text</vt:lpstr>
      <vt:lpstr>Code Deployment</vt:lpstr>
      <vt:lpstr>Code Deployment to OpenPLC - 1</vt:lpstr>
      <vt:lpstr>Code Deployment to OpenPLC - 2</vt:lpstr>
      <vt:lpstr>Code Deployment to OpenPLC - 3</vt:lpstr>
      <vt:lpstr>Code Deployment to OpenPLC - 4</vt:lpstr>
      <vt:lpstr>Code Deployment to OpenPLC - 5</vt:lpstr>
      <vt:lpstr>Code Deployment to OpenPLC - 6</vt:lpstr>
      <vt:lpstr>Code Deployment to OpenPLC - 7</vt:lpstr>
      <vt:lpstr>Code Deployment to OpenPLC - 8</vt:lpstr>
      <vt:lpstr>Suggested Reading</vt:lpstr>
      <vt:lpstr>Hands-On Laboratory Exercise #3</vt:lpstr>
      <vt:lpstr>Laboratory Exercise #3 Instructions - 1</vt:lpstr>
      <vt:lpstr>Laboratory Exercise #3 Instructions - 2</vt:lpstr>
      <vt:lpstr>Laboratory Exercise #3 Instructions - 3</vt:lpstr>
    </vt:vector>
  </TitlesOfParts>
  <Company>University of Alabama in Huntsville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649 Advanced Information Assurance</dc:title>
  <dc:creator>David Coe</dc:creator>
  <cp:lastModifiedBy>Microsoft Office User</cp:lastModifiedBy>
  <cp:revision>241</cp:revision>
  <dcterms:created xsi:type="dcterms:W3CDTF">2015-09-26T03:14:59Z</dcterms:created>
  <dcterms:modified xsi:type="dcterms:W3CDTF">2019-05-30T02:47:48Z</dcterms:modified>
</cp:coreProperties>
</file>